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771" r:id="rId2"/>
    <p:sldId id="852" r:id="rId3"/>
    <p:sldId id="853" r:id="rId4"/>
    <p:sldId id="855" r:id="rId5"/>
    <p:sldId id="856" r:id="rId6"/>
    <p:sldId id="857" r:id="rId7"/>
    <p:sldId id="858" r:id="rId8"/>
    <p:sldId id="84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097" autoAdjust="0"/>
  </p:normalViewPr>
  <p:slideViewPr>
    <p:cSldViewPr snapToGrid="0">
      <p:cViewPr varScale="1">
        <p:scale>
          <a:sx n="58" d="100"/>
          <a:sy n="58" d="100"/>
        </p:scale>
        <p:origin x="1574" y="2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486BD-05DA-4561-8A9A-75A0A77CFEDA}" type="datetimeFigureOut">
              <a:rPr lang="en-GB" smtClean="0"/>
              <a:t>06/04/2025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2672C-6832-49AA-BBF4-194D57F3EB4A}" type="slidenum">
              <a:rPr lang="en-GB" smtClean="0"/>
              <a:t>‹#›</a:t>
            </a:fld>
            <a:endParaRPr lang="en-GB"/>
          </a:p>
        </p:txBody>
      </p:sp>
    </p:spTree>
    <p:extLst>
      <p:ext uri="{BB962C8B-B14F-4D97-AF65-F5344CB8AC3E}">
        <p14:creationId xmlns:p14="http://schemas.microsoft.com/office/powerpoint/2010/main" val="117277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BF816-27BF-336A-2F81-466212195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FFB7B9-B763-E4FB-CF13-FDDF3C65462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Одрживо паковање се фокусира на смањење трошкова енергије, избегавање штетних хемикалија и повећање могућности рециклирања амбалаже. Употреба амбалаже са малим утицајем на животну средину обухвата коришћење биоразградивих и рециклираних материјала. Биоразградиви материјали су материје које се у природном окружењу под дејством микроорганизама, воде и кисеоника разлажу и на тај начин не остављају трагове отпада који би се могао акумулирати и нанети штету животној средини. Ови материјали се обично производе из природних извора као што су биљна влакна, скроб, шећер и протеини, и дизајнирани су да се разграђују у условима околине као што су компостирање и природна разградња. Насупрот томе, традиционални пластични материјали могу трајати стотинама година, стварајући дуготрајан отпад који може изазвати озбиљне проблеме животне средине. Коришћењем биоразградивих материјала смањује се ризик од загађења земљишта, воде и ваздуха, јер ови материјали не испуштају штетне хемикалије током распадања. Биоразградиви стиропор се производи коришћењем пољопривредног и индустријског отпада као полазних сировина. Производ има све техничке карактеристике стиропора као и додатне карактеристике отпорности на паљење и потпуне биоразградивост. Оно што га чини посебним јесте да се процесу производње користе гљиве. Биоразградиви стиропор након употребе у процесу разлагања претвара у органско ђубриво. Еколошка транспортна амбалажа замењује постојећа технолошка решења у процесу паковања и транспорта млечних и месних производа. Она се производи од рециклираног картона. Испоручује се купцима као готов производ у виду еко гајбица. Предности ове амбалаже су поједностављење паковања и транспорта, смањење губитака приликом паковања, олакшана манипулација и краће је време истовара (30 % у односу на производ од валовите лепенке). Еко гајбица је нешто јефтинија пластичних гајбица</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a:extLst>
              <a:ext uri="{FF2B5EF4-FFF2-40B4-BE49-F238E27FC236}">
                <a16:creationId xmlns:a16="http://schemas.microsoft.com/office/drawing/2014/main" id="{406E7FAB-960F-694A-CF7A-577B39332F26}"/>
              </a:ext>
            </a:extLst>
          </p:cNvPr>
          <p:cNvSpPr>
            <a:spLocks noGrp="1"/>
          </p:cNvSpPr>
          <p:nvPr>
            <p:ph type="sldNum" sz="quarter" idx="5"/>
          </p:nvPr>
        </p:nvSpPr>
        <p:spPr/>
        <p:txBody>
          <a:bodyPr/>
          <a:lstStyle/>
          <a:p>
            <a:fld id="{BB92672C-6832-49AA-BBF4-194D57F3EB4A}" type="slidenum">
              <a:rPr lang="en-GB" smtClean="0"/>
              <a:t>2</a:t>
            </a:fld>
            <a:endParaRPr lang="en-GB"/>
          </a:p>
        </p:txBody>
      </p:sp>
    </p:spTree>
    <p:extLst>
      <p:ext uri="{BB962C8B-B14F-4D97-AF65-F5344CB8AC3E}">
        <p14:creationId xmlns:p14="http://schemas.microsoft.com/office/powerpoint/2010/main" val="26727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08ED5-95B6-953B-9E63-8DE6F49F6F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EC0239-7C86-A5C6-14F9-79BF55C42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9FC1FF-3D2F-07FE-73D1-823EBA29F1C6}"/>
              </a:ext>
            </a:extLst>
          </p:cNvPr>
          <p:cNvSpPr>
            <a:spLocks noGrp="1"/>
          </p:cNvSpPr>
          <p:nvPr>
            <p:ph type="body" idx="1"/>
          </p:nvPr>
        </p:nvSpPr>
        <p:spPr/>
        <p:txBody>
          <a:bodyPr/>
          <a:lstStyle/>
          <a:p>
            <a:pPr algn="just">
              <a:buNone/>
            </a:pPr>
            <a:r>
              <a:rPr lang="sr-Cyrl-RS" sz="1800" kern="0" dirty="0">
                <a:effectLst/>
                <a:latin typeface="Calibri" panose="020F0502020204030204" pitchFamily="34" charset="0"/>
                <a:ea typeface="Times New Roman" panose="02020603050405020304" pitchFamily="18" charset="0"/>
              </a:rPr>
              <a:t>Трошкови транспорта брзо расту и оптерећују пословање и конкурентност МСП-а. Велики проценат транспортних трошкова је независан од количине робе која се превози транспортним средством. Они, међутим, зависе од начина планирања маршута и времена полазака возила. Трошкови везани за пут настају увек када возило крене на пут и обухватају трошкове радне снаге и горива. Ови трошкови зависе од дужине и времена трајања пута, али не зависе од количине робе која се превози. Трошкови везани за количину укључују трошкове утовара и истовара и део трошкова горива који зависи од количине робе која се транспортује. МСП-а треба да размотре различите опције транспорта као и да одаберу онај који најбоље одговара њиховим потребама. Трошкови транспорта зависе од растојања до места испоруке, трошкова путарина и горива, трајање превоза и облика и количине робе која је превози. Грађевински материјали могу захтевати транспорт расутог терета, док за транспорт хране неопходна је хладњача. Ако се ради о роби на палетама, фургон је одговарајуће транспортно средство. Трошкови горива су други највећи трошак транспорта, после трошкова радне снаге. Трошкови горива учествују од 20 – 25% у укупним трошковима транспорта. Обука возача за економичну вожњу је добар пут за смањење потрошње горива. Истраживања показују да свако повећање брзине за 10%, преко прописане вредности, повећава потрошњу горива за 17%. Едукацијом о техникама као што су благовремено убрзавање и кочење, одржавање стабилне брзине, и искључивање мотора при дугим стајањима, предузећа могу остварити уштеде.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Избор пнеуматика (гума) утиче на потрошњу горива. Наиме отпор котрљања пнеуматика чини 10 до 30% отпора вожње, у зависности од брзине и нагиба коловоза и директно утиче на потрошњу горива. Увођење система означавања енергетске ефикасности пнеуматика омогућава избор штедљивих гума.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kern="0" dirty="0">
                <a:effectLst/>
                <a:latin typeface="Calibri" panose="020F0502020204030204" pitchFamily="34" charset="0"/>
                <a:ea typeface="Times New Roman" panose="02020603050405020304" pitchFamily="18" charset="0"/>
              </a:rPr>
              <a:t>Еколошке ознаке за енергетски штедљиве гуме је обавеза у ЕУ. Изглед ове ознаке дат је у водичу Еко дизајн и енергетске ознаке. </a:t>
            </a:r>
            <a:endParaRPr lang="sr-Cyrl-RS" dirty="0"/>
          </a:p>
        </p:txBody>
      </p:sp>
      <p:sp>
        <p:nvSpPr>
          <p:cNvPr id="4" name="Slide Number Placeholder 3">
            <a:extLst>
              <a:ext uri="{FF2B5EF4-FFF2-40B4-BE49-F238E27FC236}">
                <a16:creationId xmlns:a16="http://schemas.microsoft.com/office/drawing/2014/main" id="{371F3E9A-4900-7DE9-2CB9-8FCF638A413C}"/>
              </a:ext>
            </a:extLst>
          </p:cNvPr>
          <p:cNvSpPr>
            <a:spLocks noGrp="1"/>
          </p:cNvSpPr>
          <p:nvPr>
            <p:ph type="sldNum" sz="quarter" idx="5"/>
          </p:nvPr>
        </p:nvSpPr>
        <p:spPr/>
        <p:txBody>
          <a:bodyPr/>
          <a:lstStyle/>
          <a:p>
            <a:fld id="{BB92672C-6832-49AA-BBF4-194D57F3EB4A}" type="slidenum">
              <a:rPr lang="en-GB" smtClean="0"/>
              <a:t>3</a:t>
            </a:fld>
            <a:endParaRPr lang="en-GB"/>
          </a:p>
        </p:txBody>
      </p:sp>
    </p:spTree>
    <p:extLst>
      <p:ext uri="{BB962C8B-B14F-4D97-AF65-F5344CB8AC3E}">
        <p14:creationId xmlns:p14="http://schemas.microsoft.com/office/powerpoint/2010/main" val="2164171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F6599-B229-8CF3-7F80-C950F1CED4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61A0BE-9E14-4611-617F-F05FC8319E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4E9399-ECEF-D0AA-B60E-BEA3D3E4E5D9}"/>
              </a:ext>
            </a:extLst>
          </p:cNvPr>
          <p:cNvSpPr>
            <a:spLocks noGrp="1"/>
          </p:cNvSpPr>
          <p:nvPr>
            <p:ph type="body" idx="1"/>
          </p:nvPr>
        </p:nvSpPr>
        <p:spPr/>
        <p:txBody>
          <a:bodyPr/>
          <a:lstStyle/>
          <a:p>
            <a:r>
              <a:rPr lang="sr-Cyrl-RS" sz="1800" kern="0" dirty="0">
                <a:effectLst/>
                <a:latin typeface="Calibri" panose="020F0502020204030204" pitchFamily="34" charset="0"/>
                <a:ea typeface="Times New Roman" panose="02020603050405020304" pitchFamily="18" charset="0"/>
              </a:rPr>
              <a:t>Зелена превозна средства као што су електрична/хибридна возила и возила са вишим категоријама емисионих стандарда смањују употребу фосилних горива. Возила са вишим категоријама емисионих стандарда су пројектована да испуне строге прописе о емисији загађујућих материја. Ови стандарди, као што су "EURO" или "STAGE" или "TIER", постављају границе за количину штетних гасова и честица које возило може да испусти у атмосферу. EURO стандарди су најчешће коришћени у Европској унији и класификовани су од EURO 1 до EURO 6, при чему већи број указује на строже норме. "STAGE" или "TIER" су други системи класификације који се користе у различитим регионима како би се осигурали стандарди квалитета ваздуха. Главна сврха коришћења ових возила је смањење количине загађујућих материја које се емитују у атмосферу. Возила која испуњавају више стандарде емисије емитују знатно мање загађивача, што помаже у смањењу загађења ваздуха и утицаја на глобално загревање. Иако почетна инвестиција у возила са вишим стандардима емисије може бити већа, дугорочне користи у виду нижег одржавања и трошкова горива могу надмашити ове трошкове. Коришћење возила која испуњавају више стандарде емисије помаже у испуњавању законских прописа и избегавању казни или ограничења. Међународни транспорт је све више је условљен коришћењем возила која испуњавају прописе о емисијама и безбедности возила (EURO 3, EURO 4, EURO 5 возила, итд.). </a:t>
            </a:r>
            <a:endParaRPr lang="sr-Cyrl-RS" dirty="0"/>
          </a:p>
        </p:txBody>
      </p:sp>
      <p:sp>
        <p:nvSpPr>
          <p:cNvPr id="4" name="Slide Number Placeholder 3">
            <a:extLst>
              <a:ext uri="{FF2B5EF4-FFF2-40B4-BE49-F238E27FC236}">
                <a16:creationId xmlns:a16="http://schemas.microsoft.com/office/drawing/2014/main" id="{2C91E525-5699-0DBA-8C39-392BE63A11EC}"/>
              </a:ext>
            </a:extLst>
          </p:cNvPr>
          <p:cNvSpPr>
            <a:spLocks noGrp="1"/>
          </p:cNvSpPr>
          <p:nvPr>
            <p:ph type="sldNum" sz="quarter" idx="5"/>
          </p:nvPr>
        </p:nvSpPr>
        <p:spPr/>
        <p:txBody>
          <a:bodyPr/>
          <a:lstStyle/>
          <a:p>
            <a:fld id="{BB92672C-6832-49AA-BBF4-194D57F3EB4A}" type="slidenum">
              <a:rPr lang="en-GB" smtClean="0"/>
              <a:t>4</a:t>
            </a:fld>
            <a:endParaRPr lang="en-GB"/>
          </a:p>
        </p:txBody>
      </p:sp>
    </p:spTree>
    <p:extLst>
      <p:ext uri="{BB962C8B-B14F-4D97-AF65-F5344CB8AC3E}">
        <p14:creationId xmlns:p14="http://schemas.microsoft.com/office/powerpoint/2010/main" val="2624578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063E7-4020-1F79-1CD2-B54E5F6D44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795B00-7986-CEF4-D193-F484DCA48A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CA448B-4291-B767-65A7-67FC5FA11A39}"/>
              </a:ext>
            </a:extLst>
          </p:cNvPr>
          <p:cNvSpPr>
            <a:spLocks noGrp="1"/>
          </p:cNvSpPr>
          <p:nvPr>
            <p:ph type="body" idx="1"/>
          </p:nvPr>
        </p:nvSpPr>
        <p:spPr/>
        <p:txBody>
          <a:bodyPr/>
          <a:lstStyle/>
          <a:p>
            <a:r>
              <a:rPr lang="sr-Cyrl-RS" sz="1800" kern="0" dirty="0">
                <a:effectLst/>
                <a:latin typeface="Calibri" panose="020F0502020204030204" pitchFamily="34" charset="0"/>
                <a:ea typeface="Times New Roman" panose="02020603050405020304" pitchFamily="18" charset="0"/>
              </a:rPr>
              <a:t>На светском нивоу транспорт је одговоран за 16,2% укупне емисије гасова стаклене баште, од чега велики удео има свакодневно путовање на посао. Мере као што су подстицање радника да користе јавни превоз, превоз бициклом или пешачење, или заједничко коришћење аутомобила могу увелико допринети смањењу емисија угљеника. Рад на даљину може понудити еколошке, друштвене и економске користи и радницима и послодавцима. Овако организован рад елиминише свакодневно путовање на посао, чиме се штеди енергија и смањује емисија штетних гасова и загушења у саобраћају, посебно за људе који путују на посао више од 6 километара аутомобилом. Рад на даљину значи да послодавцима треба мање канцеларијског простора за своје особље, а такође може имати позитиван утицај на продуктивност рада. </a:t>
            </a:r>
            <a:endParaRPr lang="sr-Cyrl-RS" dirty="0"/>
          </a:p>
        </p:txBody>
      </p:sp>
      <p:sp>
        <p:nvSpPr>
          <p:cNvPr id="4" name="Slide Number Placeholder 3">
            <a:extLst>
              <a:ext uri="{FF2B5EF4-FFF2-40B4-BE49-F238E27FC236}">
                <a16:creationId xmlns:a16="http://schemas.microsoft.com/office/drawing/2014/main" id="{FDEBEB19-1757-DB8C-4479-586B31102945}"/>
              </a:ext>
            </a:extLst>
          </p:cNvPr>
          <p:cNvSpPr>
            <a:spLocks noGrp="1"/>
          </p:cNvSpPr>
          <p:nvPr>
            <p:ph type="sldNum" sz="quarter" idx="5"/>
          </p:nvPr>
        </p:nvSpPr>
        <p:spPr/>
        <p:txBody>
          <a:bodyPr/>
          <a:lstStyle/>
          <a:p>
            <a:fld id="{BB92672C-6832-49AA-BBF4-194D57F3EB4A}" type="slidenum">
              <a:rPr lang="en-GB" smtClean="0"/>
              <a:t>5</a:t>
            </a:fld>
            <a:endParaRPr lang="en-GB"/>
          </a:p>
        </p:txBody>
      </p:sp>
    </p:spTree>
    <p:extLst>
      <p:ext uri="{BB962C8B-B14F-4D97-AF65-F5344CB8AC3E}">
        <p14:creationId xmlns:p14="http://schemas.microsoft.com/office/powerpoint/2010/main" val="882820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B8A4D-D6F9-E486-6331-CB8942B35B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E7C32C-6F4E-D477-D03A-981777B1EF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5F4FAA-AD32-69D4-F684-20566D5CDD4B}"/>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id="{76ADDF4C-36D0-9B8C-5227-84A9256777B0}"/>
              </a:ext>
            </a:extLst>
          </p:cNvPr>
          <p:cNvSpPr>
            <a:spLocks noGrp="1"/>
          </p:cNvSpPr>
          <p:nvPr>
            <p:ph type="sldNum" sz="quarter" idx="5"/>
          </p:nvPr>
        </p:nvSpPr>
        <p:spPr/>
        <p:txBody>
          <a:bodyPr/>
          <a:lstStyle/>
          <a:p>
            <a:fld id="{BB92672C-6832-49AA-BBF4-194D57F3EB4A}" type="slidenum">
              <a:rPr lang="en-GB" smtClean="0"/>
              <a:t>6</a:t>
            </a:fld>
            <a:endParaRPr lang="en-GB"/>
          </a:p>
        </p:txBody>
      </p:sp>
    </p:spTree>
    <p:extLst>
      <p:ext uri="{BB962C8B-B14F-4D97-AF65-F5344CB8AC3E}">
        <p14:creationId xmlns:p14="http://schemas.microsoft.com/office/powerpoint/2010/main" val="7136000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D9F27-22AC-DD30-6A45-B2EF2E1A76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35124B-A35F-D283-8CA8-ABEC155A76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750F18-5339-ACCA-6DEA-2D316BA98D75}"/>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id="{075D0A3E-3B26-DCCC-153C-4EBB30BD7E69}"/>
              </a:ext>
            </a:extLst>
          </p:cNvPr>
          <p:cNvSpPr>
            <a:spLocks noGrp="1"/>
          </p:cNvSpPr>
          <p:nvPr>
            <p:ph type="sldNum" sz="quarter" idx="5"/>
          </p:nvPr>
        </p:nvSpPr>
        <p:spPr/>
        <p:txBody>
          <a:bodyPr/>
          <a:lstStyle/>
          <a:p>
            <a:fld id="{BB92672C-6832-49AA-BBF4-194D57F3EB4A}" type="slidenum">
              <a:rPr lang="en-GB" smtClean="0"/>
              <a:t>7</a:t>
            </a:fld>
            <a:endParaRPr lang="en-GB"/>
          </a:p>
        </p:txBody>
      </p:sp>
    </p:spTree>
    <p:extLst>
      <p:ext uri="{BB962C8B-B14F-4D97-AF65-F5344CB8AC3E}">
        <p14:creationId xmlns:p14="http://schemas.microsoft.com/office/powerpoint/2010/main" val="1154282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50E6C-7CB1-7EB2-ECE6-B9F6A6E104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3E7B6C-DF94-88A5-2A15-9567420002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FD38CD-90B9-47FA-EFF8-0F077175BFA6}"/>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id="{2B542A06-D3B1-4E1C-AF05-93602E9B7956}"/>
              </a:ext>
            </a:extLst>
          </p:cNvPr>
          <p:cNvSpPr>
            <a:spLocks noGrp="1"/>
          </p:cNvSpPr>
          <p:nvPr>
            <p:ph type="sldNum" sz="quarter" idx="5"/>
          </p:nvPr>
        </p:nvSpPr>
        <p:spPr/>
        <p:txBody>
          <a:bodyPr/>
          <a:lstStyle/>
          <a:p>
            <a:fld id="{BB92672C-6832-49AA-BBF4-194D57F3EB4A}" type="slidenum">
              <a:rPr lang="en-GB" smtClean="0"/>
              <a:t>8</a:t>
            </a:fld>
            <a:endParaRPr lang="en-GB"/>
          </a:p>
        </p:txBody>
      </p:sp>
    </p:spTree>
    <p:extLst>
      <p:ext uri="{BB962C8B-B14F-4D97-AF65-F5344CB8AC3E}">
        <p14:creationId xmlns:p14="http://schemas.microsoft.com/office/powerpoint/2010/main" val="2737393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F3D3A-3B55-4824-93DD-D9EDE995DA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6A9B26-483A-47C7-935E-4217C593EA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C04F7E-8F90-46D6-8A87-94A071D954D0}"/>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B5DCE86F-D1A3-45BB-BBF4-D0F3DB292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969140-1B01-4E2C-8CE8-6726EF4544F0}"/>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5403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7FFFE-2F5A-406A-AC36-06A6B0200B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9F2C21-E87C-4B95-9BB6-17371F350B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FB6D13-C98C-46BE-B050-4E0BE46A5FF7}"/>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2D825627-CA66-47E7-BA9A-C9C55A4E9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D9F07-50F3-4022-95E9-369985B1D2F8}"/>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47747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45134F-6DAC-4DA6-A862-8B63753288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E3A36C-E794-4154-86BF-30A35F80EE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B83EE1-9AF4-4E7D-B1C4-EBBBA094D13B}"/>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A760BE1C-248F-4F93-8EC8-5BCD2B0329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391BA8-D719-48F0-B3E8-08FBAC1F874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55919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FC306-C5B3-4413-8CCF-F24A8F160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2A4109-1906-4088-B6CD-549E101AC3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AE458-A3BF-46EB-B9A3-C7E63DCA2EB8}"/>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5A3AFD3D-320E-4950-A311-96829342A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9454-88FC-4DD4-8F9B-5E747C19C13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658959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7E21A-40C4-45DA-9105-71DCEFA4D1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29C2570-2FCB-4459-8758-A0ADB6969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AA0A27-4D9B-44B6-9C72-5639AD9642BB}"/>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013CEBC1-3324-4257-A302-10E0134DB1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7E0DA1-63C7-428D-B955-F48DD53AE11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59713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139F3-6B8E-49AD-9E13-FEE9B0F2A1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6216D-255B-41C7-BEE9-71960C809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6D866E-8769-4D33-B2C0-DFD9BB63F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969FDE-1634-4D8E-8757-04393ED84B23}"/>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6" name="Footer Placeholder 5">
            <a:extLst>
              <a:ext uri="{FF2B5EF4-FFF2-40B4-BE49-F238E27FC236}">
                <a16:creationId xmlns:a16="http://schemas.microsoft.com/office/drawing/2014/main" id="{7AEB2DDC-6BC7-4C0E-BFF3-B0C2F4B716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A89047-568D-446C-8E79-20099EDA9DBC}"/>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26051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A7FF3-94B6-4A1E-88DF-0E023EF274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26F1A7-7756-464A-8507-909D5808B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37E801-57F3-4E97-A77A-8C420DED57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06288F-9548-4CA6-ABBC-BD87AD799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DDB06A-569C-48DC-AE9E-C6B5BBF738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1AE794-29BB-4832-B360-D4249F1E850D}"/>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8" name="Footer Placeholder 7">
            <a:extLst>
              <a:ext uri="{FF2B5EF4-FFF2-40B4-BE49-F238E27FC236}">
                <a16:creationId xmlns:a16="http://schemas.microsoft.com/office/drawing/2014/main" id="{C7CA3739-A5BD-41C9-A0AC-7380445446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923D59-44B6-44E3-B82A-2EDAB89F2715}"/>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02715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499B0-4086-4E8F-BC7E-0CDFD55D3B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46E577-7777-4C01-ADB8-531A8C20F18B}"/>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4" name="Footer Placeholder 3">
            <a:extLst>
              <a:ext uri="{FF2B5EF4-FFF2-40B4-BE49-F238E27FC236}">
                <a16:creationId xmlns:a16="http://schemas.microsoft.com/office/drawing/2014/main" id="{42CEDAB7-5EDC-4AAA-BABC-65C17709C5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EBFC705-4F4C-412A-A533-F45FFA8D1B11}"/>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09239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A0DFF9-0A72-4420-9FC0-03ABDF8A6D86}"/>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3" name="Footer Placeholder 2">
            <a:extLst>
              <a:ext uri="{FF2B5EF4-FFF2-40B4-BE49-F238E27FC236}">
                <a16:creationId xmlns:a16="http://schemas.microsoft.com/office/drawing/2014/main" id="{F4A59E51-C6AD-45B2-9812-97BD21973D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49F6C4-FCD6-4FD8-95C3-28C5C1449AC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04033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AA434-6DE3-4022-B604-F2BA9EB1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B26639-AD3D-4AEA-9569-F3DD3AFF3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8FF7AF-EF64-4762-92FF-6CA34114B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F703FA-066E-4A6B-B449-CAB3E9C81D6C}"/>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6" name="Footer Placeholder 5">
            <a:extLst>
              <a:ext uri="{FF2B5EF4-FFF2-40B4-BE49-F238E27FC236}">
                <a16:creationId xmlns:a16="http://schemas.microsoft.com/office/drawing/2014/main" id="{BCF80932-CCD5-46B5-9DE8-E9A74A41E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765D79-9CF3-4BC5-8312-8A7E2BF5A59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26400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430CB-B7F9-408C-86E2-4D366A0D2C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79532A-0122-464F-868C-061263BBC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1B552C-1E70-442D-9B27-4945D14FE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9A7895-9BC5-48FF-B42F-6A7434B476D5}"/>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6" name="Footer Placeholder 5">
            <a:extLst>
              <a:ext uri="{FF2B5EF4-FFF2-40B4-BE49-F238E27FC236}">
                <a16:creationId xmlns:a16="http://schemas.microsoft.com/office/drawing/2014/main" id="{7FE9D8C4-F4D6-4815-9188-7E1AF8467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873251-D2DB-4DB0-A354-5D66F67E062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1699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7A10E4-D32B-4039-8BDE-7F05EBE8AB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95088B-B6D6-486D-9013-F0B8EF00B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EA164A-BA2F-47AA-A666-F8CF4F572C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9698AC8C-D306-4592-BE0E-0727695110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15FBFD-4120-4567-8B67-DDBE5C7E2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FF92-88D3-4321-9339-85B5B423DA1F}" type="slidenum">
              <a:rPr lang="en-US" smtClean="0"/>
              <a:t>‹#›</a:t>
            </a:fld>
            <a:endParaRPr lang="en-US"/>
          </a:p>
        </p:txBody>
      </p:sp>
    </p:spTree>
    <p:extLst>
      <p:ext uri="{BB962C8B-B14F-4D97-AF65-F5344CB8AC3E}">
        <p14:creationId xmlns:p14="http://schemas.microsoft.com/office/powerpoint/2010/main" val="267074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lideegg.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8B010F-86D9-A1C0-9CB6-0AB80A45742E}"/>
              </a:ext>
            </a:extLst>
          </p:cNvPr>
          <p:cNvGraphicFramePr>
            <a:graphicFrameLocks noGrp="1"/>
          </p:cNvGraphicFramePr>
          <p:nvPr/>
        </p:nvGraphicFramePr>
        <p:xfrm>
          <a:off x="467583" y="390353"/>
          <a:ext cx="11405556" cy="1356981"/>
        </p:xfrm>
        <a:graphic>
          <a:graphicData uri="http://schemas.openxmlformats.org/drawingml/2006/table">
            <a:tbl>
              <a:tblPr firstRow="1" firstCol="1" bandRow="1"/>
              <a:tblGrid>
                <a:gridCol w="1512831">
                  <a:extLst>
                    <a:ext uri="{9D8B030D-6E8A-4147-A177-3AD203B41FA5}">
                      <a16:colId xmlns:a16="http://schemas.microsoft.com/office/drawing/2014/main" val="4102479390"/>
                    </a:ext>
                  </a:extLst>
                </a:gridCol>
                <a:gridCol w="2802601">
                  <a:extLst>
                    <a:ext uri="{9D8B030D-6E8A-4147-A177-3AD203B41FA5}">
                      <a16:colId xmlns:a16="http://schemas.microsoft.com/office/drawing/2014/main" val="3985209847"/>
                    </a:ext>
                  </a:extLst>
                </a:gridCol>
                <a:gridCol w="7090124">
                  <a:extLst>
                    <a:ext uri="{9D8B030D-6E8A-4147-A177-3AD203B41FA5}">
                      <a16:colId xmlns:a16="http://schemas.microsoft.com/office/drawing/2014/main" val="1009289740"/>
                    </a:ext>
                  </a:extLst>
                </a:gridCol>
              </a:tblGrid>
              <a:tr h="1356981">
                <a:tc>
                  <a:txBody>
                    <a:bodyPr/>
                    <a:lstStyle/>
                    <a:p>
                      <a:pPr>
                        <a:tabLst>
                          <a:tab pos="2971800" algn="ctr"/>
                          <a:tab pos="5943600" algn="r"/>
                        </a:tabLst>
                      </a:pPr>
                      <a:endParaRPr lang="sr-Cyrl-RS" sz="11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Зелени пут</a:t>
                      </a:r>
                    </a:p>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Партнерство за зелено пословање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Еразмус+</a:t>
                      </a:r>
                    </a:p>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KA210-ADU - Мала партнерства у образовању одраслих</a:t>
                      </a:r>
                      <a:endPar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p>
                      <a:pPr algn="r">
                        <a:tabLst>
                          <a:tab pos="2971800" algn="ctr"/>
                          <a:tab pos="5943600" algn="r"/>
                        </a:tabLst>
                      </a:pPr>
                      <a:r>
                        <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Пројекат 2023-2-</a:t>
                      </a:r>
                      <a:r>
                        <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RS01-KA210-ADU-000184311</a:t>
                      </a:r>
                      <a:endPar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extLst>
                  <a:ext uri="{0D108BD9-81ED-4DB2-BD59-A6C34878D82A}">
                    <a16:rowId xmlns:a16="http://schemas.microsoft.com/office/drawing/2014/main" val="3136574012"/>
                  </a:ext>
                </a:extLst>
              </a:tr>
            </a:tbl>
          </a:graphicData>
        </a:graphic>
      </p:graphicFrame>
      <p:pic>
        <p:nvPicPr>
          <p:cNvPr id="1028" name="Picture 1" descr="A green leaf and a power cord&#10;&#10;Description automatically generated">
            <a:extLst>
              <a:ext uri="{FF2B5EF4-FFF2-40B4-BE49-F238E27FC236}">
                <a16:creationId xmlns:a16="http://schemas.microsoft.com/office/drawing/2014/main" id="{12BA15E4-BC89-5362-F6CC-35B77FEDEB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0235"/>
          <a:stretch>
            <a:fillRect/>
          </a:stretch>
        </p:blipFill>
        <p:spPr bwMode="auto">
          <a:xfrm>
            <a:off x="625474" y="550099"/>
            <a:ext cx="1314450" cy="10484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099289639" descr="A logo of a company&#10;&#10;Description automatically generated">
            <a:extLst>
              <a:ext uri="{FF2B5EF4-FFF2-40B4-BE49-F238E27FC236}">
                <a16:creationId xmlns:a16="http://schemas.microsoft.com/office/drawing/2014/main" id="{B1C98406-75E3-DB5B-EF3F-8CB7374D81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112" y="5977153"/>
            <a:ext cx="609650"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3" name="Picture 297281250" descr="A blue text on a white background&#10;&#10;Description automatically generated">
            <a:extLst>
              <a:ext uri="{FF2B5EF4-FFF2-40B4-BE49-F238E27FC236}">
                <a16:creationId xmlns:a16="http://schemas.microsoft.com/office/drawing/2014/main" id="{B8A490E3-8AB1-2CFE-5432-C188CE4E95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2864" y="5968033"/>
            <a:ext cx="2213891"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a16="http://schemas.microsoft.com/office/drawing/2014/main" id="{900E5B85-C790-C1C2-2BD7-723769F6B39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17416" y="5981452"/>
            <a:ext cx="769879" cy="666317"/>
          </a:xfrm>
          <a:prstGeom prst="rect">
            <a:avLst/>
          </a:prstGeom>
          <a:noFill/>
          <a:ln>
            <a:noFill/>
          </a:ln>
          <a:extLst>
            <a:ext uri="{909E8E84-426E-40DD-AFC4-6F175D3DCCD1}">
              <a14:hiddenFill xmlns:a14="http://schemas.microsoft.com/office/drawing/2010/main">
                <a:solidFill>
                  <a:srgbClr val="FFFFFF"/>
                </a:solidFill>
              </a14:hiddenFill>
            </a:ext>
          </a:extLst>
        </p:spPr>
      </p:pic>
      <p:graphicFrame>
        <p:nvGraphicFramePr>
          <p:cNvPr id="16" name="Table 15">
            <a:extLst>
              <a:ext uri="{FF2B5EF4-FFF2-40B4-BE49-F238E27FC236}">
                <a16:creationId xmlns:a16="http://schemas.microsoft.com/office/drawing/2014/main" id="{29B5BC07-0D48-79C3-375F-2F2B7BB97090}"/>
              </a:ext>
            </a:extLst>
          </p:cNvPr>
          <p:cNvGraphicFramePr>
            <a:graphicFrameLocks noGrp="1"/>
          </p:cNvGraphicFramePr>
          <p:nvPr/>
        </p:nvGraphicFramePr>
        <p:xfrm>
          <a:off x="467583" y="5062086"/>
          <a:ext cx="11405556" cy="731520"/>
        </p:xfrm>
        <a:graphic>
          <a:graphicData uri="http://schemas.openxmlformats.org/drawingml/2006/table">
            <a:tbl>
              <a:tblPr firstRow="1" firstCol="1" bandRow="1"/>
              <a:tblGrid>
                <a:gridCol w="11405556">
                  <a:extLst>
                    <a:ext uri="{9D8B030D-6E8A-4147-A177-3AD203B41FA5}">
                      <a16:colId xmlns:a16="http://schemas.microsoft.com/office/drawing/2014/main" val="3807207268"/>
                    </a:ext>
                  </a:extLst>
                </a:gridCol>
              </a:tblGrid>
              <a:tr h="0">
                <a:tc>
                  <a:txBody>
                    <a:bodyPr/>
                    <a:lstStyle/>
                    <a:p>
                      <a:pPr algn="just"/>
                      <a:r>
                        <a:rPr lang="ru-RU" sz="1600" b="1" kern="100" dirty="0">
                          <a:effectLst/>
                          <a:latin typeface="Calibri" panose="020F0502020204030204" pitchFamily="34" charset="0"/>
                          <a:ea typeface="Times New Roman" panose="02020603050405020304" pitchFamily="18" charset="0"/>
                          <a:cs typeface="Calibri" panose="020F0502020204030204" pitchFamily="34" charset="0"/>
                        </a:rPr>
                        <a:t>Одрицање одговорности: </a:t>
                      </a:r>
                      <a:r>
                        <a:rPr lang="ru-RU" sz="1600" kern="100" dirty="0">
                          <a:effectLst/>
                          <a:latin typeface="Calibri" panose="020F0502020204030204" pitchFamily="34" charset="0"/>
                          <a:ea typeface="Times New Roman" panose="02020603050405020304" pitchFamily="18" charset="0"/>
                          <a:cs typeface="Calibri" panose="020F0502020204030204" pitchFamily="34" charset="0"/>
                        </a:rPr>
                        <a:t>Финансирано средствима Европске уније. Изражена становишта представљају искључиво становишта аутора и не одражавају нужно ставове Европске уније или Фондације Темпус. Ни под којим условима се Европска унија ни давалац наменских бесповратних средстава не могу сматрати одговорнима за њихову садржину.</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806046097"/>
                  </a:ext>
                </a:extLst>
              </a:tr>
            </a:tbl>
          </a:graphicData>
        </a:graphic>
      </p:graphicFrame>
      <p:pic>
        <p:nvPicPr>
          <p:cNvPr id="2" name="Picture 1" descr="Blue text on a black background&#10;&#10;Description automatically generated">
            <a:extLst>
              <a:ext uri="{FF2B5EF4-FFF2-40B4-BE49-F238E27FC236}">
                <a16:creationId xmlns:a16="http://schemas.microsoft.com/office/drawing/2014/main" id="{9E115932-DAB4-F119-C312-867EC1C1FB5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20102" y="5966838"/>
            <a:ext cx="2553037" cy="667512"/>
          </a:xfrm>
          <a:prstGeom prst="rect">
            <a:avLst/>
          </a:prstGeom>
          <a:noFill/>
          <a:ln>
            <a:noFill/>
          </a:ln>
        </p:spPr>
      </p:pic>
      <p:sp>
        <p:nvSpPr>
          <p:cNvPr id="3" name="TextBox 2">
            <a:extLst>
              <a:ext uri="{FF2B5EF4-FFF2-40B4-BE49-F238E27FC236}">
                <a16:creationId xmlns:a16="http://schemas.microsoft.com/office/drawing/2014/main" id="{069DFE73-AB89-B6B8-8A1C-C1F2FA29928D}"/>
              </a:ext>
            </a:extLst>
          </p:cNvPr>
          <p:cNvSpPr txBox="1"/>
          <p:nvPr/>
        </p:nvSpPr>
        <p:spPr>
          <a:xfrm>
            <a:off x="393222" y="2615248"/>
            <a:ext cx="11405556" cy="2446838"/>
          </a:xfrm>
          <a:prstGeom prst="rect">
            <a:avLst/>
          </a:prstGeom>
          <a:noFill/>
          <a:ln>
            <a:noFill/>
          </a:ln>
        </p:spPr>
        <p:txBody>
          <a:bodyPr wrap="square" rtlCol="0" anchor="ctr" anchorCtr="0">
            <a:noAutofit/>
          </a:bodyPr>
          <a:lstStyle/>
          <a:p>
            <a:pPr algn="ctr">
              <a:lnSpc>
                <a:spcPct val="150000"/>
              </a:lnSpc>
            </a:pPr>
            <a:r>
              <a:rPr lang="ru-RU" sz="2800" b="1" dirty="0">
                <a:solidFill>
                  <a:srgbClr val="008000"/>
                </a:solidFill>
              </a:rPr>
              <a:t>ТРЕНИНГ ОЗЕЛЕЊАВАЊЕ ПОСЛОВАЊА</a:t>
            </a:r>
          </a:p>
          <a:p>
            <a:pPr algn="ctr">
              <a:lnSpc>
                <a:spcPct val="150000"/>
              </a:lnSpc>
            </a:pPr>
            <a:r>
              <a:rPr lang="ru-RU" sz="2800" b="1" dirty="0">
                <a:solidFill>
                  <a:srgbClr val="008000"/>
                </a:solidFill>
              </a:rPr>
              <a:t>Модул 4 Зелена дистрибуција (паковање и одрживи транспорт)</a:t>
            </a:r>
          </a:p>
          <a:p>
            <a:pPr algn="ctr">
              <a:lnSpc>
                <a:spcPct val="150000"/>
              </a:lnSpc>
            </a:pPr>
            <a:r>
              <a:rPr lang="ru-RU" sz="2800" dirty="0">
                <a:solidFill>
                  <a:srgbClr val="008000"/>
                </a:solidFill>
              </a:rPr>
              <a:t>Паковање и одрживи транспорт</a:t>
            </a:r>
          </a:p>
        </p:txBody>
      </p:sp>
      <p:graphicFrame>
        <p:nvGraphicFramePr>
          <p:cNvPr id="4" name="Table 3">
            <a:extLst>
              <a:ext uri="{FF2B5EF4-FFF2-40B4-BE49-F238E27FC236}">
                <a16:creationId xmlns:a16="http://schemas.microsoft.com/office/drawing/2014/main" id="{FBCBB93C-4C1F-3946-AD8A-1B410438F884}"/>
              </a:ext>
            </a:extLst>
          </p:cNvPr>
          <p:cNvGraphicFramePr>
            <a:graphicFrameLocks noGrp="1"/>
          </p:cNvGraphicFramePr>
          <p:nvPr/>
        </p:nvGraphicFramePr>
        <p:xfrm>
          <a:off x="510376" y="1953254"/>
          <a:ext cx="11377027" cy="474148"/>
        </p:xfrm>
        <a:graphic>
          <a:graphicData uri="http://schemas.openxmlformats.org/drawingml/2006/table">
            <a:tbl>
              <a:tblPr firstRow="1" firstCol="1" bandRow="1"/>
              <a:tblGrid>
                <a:gridCol w="4375071">
                  <a:extLst>
                    <a:ext uri="{9D8B030D-6E8A-4147-A177-3AD203B41FA5}">
                      <a16:colId xmlns:a16="http://schemas.microsoft.com/office/drawing/2014/main" val="3222544936"/>
                    </a:ext>
                  </a:extLst>
                </a:gridCol>
                <a:gridCol w="2625734">
                  <a:extLst>
                    <a:ext uri="{9D8B030D-6E8A-4147-A177-3AD203B41FA5}">
                      <a16:colId xmlns:a16="http://schemas.microsoft.com/office/drawing/2014/main" val="2492690819"/>
                    </a:ext>
                  </a:extLst>
                </a:gridCol>
                <a:gridCol w="4376222">
                  <a:extLst>
                    <a:ext uri="{9D8B030D-6E8A-4147-A177-3AD203B41FA5}">
                      <a16:colId xmlns:a16="http://schemas.microsoft.com/office/drawing/2014/main" val="3324569411"/>
                    </a:ext>
                  </a:extLst>
                </a:gridCol>
              </a:tblGrid>
              <a:tr h="474148">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СВОЈЕ ПОСЛОВАЊЕ!</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GO GREEN!</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ГО ВАШИОТ БИЗНИС!</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5143308"/>
                  </a:ext>
                </a:extLst>
              </a:tr>
            </a:tbl>
          </a:graphicData>
        </a:graphic>
      </p:graphicFrame>
    </p:spTree>
    <p:extLst>
      <p:ext uri="{BB962C8B-B14F-4D97-AF65-F5344CB8AC3E}">
        <p14:creationId xmlns:p14="http://schemas.microsoft.com/office/powerpoint/2010/main" val="3331586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A9DF8FA-1DAD-FB2D-097F-21D63772B96F}"/>
              </a:ext>
            </a:extLst>
          </p:cNvPr>
          <p:cNvGraphicFramePr>
            <a:graphicFrameLocks noGrp="1"/>
          </p:cNvGraphicFramePr>
          <p:nvPr>
            <p:extLst>
              <p:ext uri="{D42A27DB-BD31-4B8C-83A1-F6EECF244321}">
                <p14:modId xmlns:p14="http://schemas.microsoft.com/office/powerpoint/2010/main" val="932093412"/>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9</a:t>
                      </a:r>
                      <a:r>
                        <a:rPr lang="ru-RU" sz="2000" dirty="0">
                          <a:solidFill>
                            <a:srgbClr val="009900"/>
                          </a:solidFill>
                        </a:rPr>
                        <a:t> Паковање и одрживи транспорт</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CCE16D8B-0287-C96B-5C78-9A655BDD3E08}"/>
              </a:ext>
            </a:extLst>
          </p:cNvPr>
          <p:cNvSpPr txBox="1"/>
          <p:nvPr/>
        </p:nvSpPr>
        <p:spPr>
          <a:xfrm>
            <a:off x="334160" y="694146"/>
            <a:ext cx="11623377" cy="5940088"/>
          </a:xfrm>
          <a:prstGeom prst="rect">
            <a:avLst/>
          </a:prstGeom>
          <a:noFill/>
        </p:spPr>
        <p:txBody>
          <a:bodyPr wrap="square">
            <a:spAutoFit/>
          </a:bodyPr>
          <a:lstStyle/>
          <a:p>
            <a:pPr marL="342900" indent="-342900" algn="just">
              <a:buFont typeface="Wingdings" panose="05000000000000000000" pitchFamily="2" charset="2"/>
              <a:buChar char="q"/>
            </a:pPr>
            <a:r>
              <a:rPr lang="ru-RU" sz="2000" b="1" dirty="0"/>
              <a:t>Одрживо паковање </a:t>
            </a:r>
            <a:r>
              <a:rPr lang="ru-RU" sz="2000" dirty="0"/>
              <a:t>обухвата примену пракси које доводе до смањења утицај на животну средину (мања паковања, амбалажа без штетних хемикалија и са малим утицајем на животну средину, могућност рециклирања амбалаже и др.)</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b="1" dirty="0"/>
              <a:t>Употреба амбалаже са малим утицајем на животну средину </a:t>
            </a:r>
            <a:r>
              <a:rPr lang="ru-RU" sz="2000" dirty="0"/>
              <a:t>обухвата коришћење биоразградивих и рециклираних материјала. Биоразградиви материјали су материје које се у природном окружењу под дејством микроорганизама, воде и кисеоника разлажу и на тај начин не остављају трагове отпада који би могао нанети штету животној средини. Ови материјали се обично производе из природних извора као што су биљна влакна, скроб, шећер и протеини, и дизајнирани су да се разграђују у условима околине као што су компостирање и природна разградња.</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Ø"/>
            </a:pPr>
            <a:r>
              <a:rPr lang="ru-RU" sz="2000" dirty="0"/>
              <a:t>Биоразградиви стиропор: производи се из пољопривредног и индустријског отпада. Производ има све техничке карактеристике стиропора као и додатне карактеристике отпорности на паљење и потпуну биоразградивост. Биоразградиви стиропор након употребе у процесу разлагања претвара у органско ђубриво. </a:t>
            </a:r>
          </a:p>
          <a:p>
            <a:pPr marL="342900" indent="-342900" algn="just">
              <a:buFont typeface="Wingdings" panose="05000000000000000000" pitchFamily="2" charset="2"/>
              <a:buChar char="Ø"/>
            </a:pPr>
            <a:r>
              <a:rPr lang="ru-RU" sz="2000" dirty="0"/>
              <a:t>Еколошка транспортна амбалажа (Еко гајбица) од рециклираног картона за паковање и транспорта млечних и месних производа. Предности ове амбалаже су поједностављење паковања и транспорта, смањење губитака приликом паковања, олакшана манипулација и краће је време истовара (30 % у односу на производ од валовите лепенке). Еко гајбица је нешто јефтинија пластичних гајбица.</a:t>
            </a:r>
          </a:p>
        </p:txBody>
      </p:sp>
    </p:spTree>
    <p:extLst>
      <p:ext uri="{BB962C8B-B14F-4D97-AF65-F5344CB8AC3E}">
        <p14:creationId xmlns:p14="http://schemas.microsoft.com/office/powerpoint/2010/main" val="2934939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B06D1-C917-F17B-958C-175CF224A67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C618EB-4E56-9B07-84D8-C62B17C83027}"/>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9</a:t>
                      </a:r>
                      <a:r>
                        <a:rPr lang="ru-RU" sz="2000" dirty="0">
                          <a:solidFill>
                            <a:srgbClr val="009900"/>
                          </a:solidFill>
                        </a:rPr>
                        <a:t> Паковање и одрживи транспорт</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4D4BB6A0-D5BE-FAA2-E37C-94FB7B51ACCC}"/>
              </a:ext>
            </a:extLst>
          </p:cNvPr>
          <p:cNvSpPr txBox="1"/>
          <p:nvPr/>
        </p:nvSpPr>
        <p:spPr>
          <a:xfrm>
            <a:off x="334161" y="1182897"/>
            <a:ext cx="11623377" cy="5016758"/>
          </a:xfrm>
          <a:prstGeom prst="rect">
            <a:avLst/>
          </a:prstGeom>
          <a:noFill/>
        </p:spPr>
        <p:txBody>
          <a:bodyPr wrap="square">
            <a:spAutoFit/>
          </a:bodyPr>
          <a:lstStyle/>
          <a:p>
            <a:pPr marL="342900" indent="-342900" algn="just">
              <a:buFont typeface="Wingdings" panose="05000000000000000000" pitchFamily="2" charset="2"/>
              <a:buChar char="q"/>
            </a:pPr>
            <a:r>
              <a:rPr lang="ru-RU" sz="2000" b="1" dirty="0"/>
              <a:t>Трошкови транспорта </a:t>
            </a:r>
            <a:r>
              <a:rPr lang="ru-RU" sz="2000" dirty="0"/>
              <a:t>брзо расту и оптерећују пословање и конкурентност МСП-а. Велики проценат транспортних трошкова је независан од количине робе која се превози транспортним средством.</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Трошкови транспорта зависе од растојања до места испоруке, трошкова путарина и горива, трајање превоза и облика и количине робе која је превози.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Трошкови горива су други највећи трошак транспорта, после трошкова радне снаге. Трошкови горива учествују од 20 – 25% у укупним трошковима транспорта. Обука возача за економичну вожњу је добар пут за смањење потрошње горива. Истраживања показују да свако повећање брзине за 10%, преко прописане вредности, повећава потрошњу горива за 17%. Едукацијом о техникама као што су благовремено убрзавање и кочење, одржавање стабилне брзине, и искључивање мотора при дугим стајањима и употребом енергетски штедљивих пнеуматика, предузећа могу остварити уштеде.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solidFill>
                  <a:srgbClr val="008000"/>
                </a:solidFill>
              </a:rPr>
              <a:t>Смањењем трошкови транспорта уз задржавање или повећање обима транспорта предузеће постаје зелено. </a:t>
            </a:r>
          </a:p>
        </p:txBody>
      </p:sp>
    </p:spTree>
    <p:extLst>
      <p:ext uri="{BB962C8B-B14F-4D97-AF65-F5344CB8AC3E}">
        <p14:creationId xmlns:p14="http://schemas.microsoft.com/office/powerpoint/2010/main" val="1409211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88230-4A74-37CC-D322-CF1496C1F200}"/>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C41011F-09F4-2DE2-E8A1-1A0EC4C34B0B}"/>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9</a:t>
                      </a:r>
                      <a:r>
                        <a:rPr lang="ru-RU" sz="2000" dirty="0">
                          <a:solidFill>
                            <a:srgbClr val="009900"/>
                          </a:solidFill>
                        </a:rPr>
                        <a:t> Паковање и одрживи транспорт</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F6178352-372F-B3C9-37B7-BF1DE05D7532}"/>
              </a:ext>
            </a:extLst>
          </p:cNvPr>
          <p:cNvSpPr txBox="1"/>
          <p:nvPr/>
        </p:nvSpPr>
        <p:spPr>
          <a:xfrm>
            <a:off x="284311" y="1046780"/>
            <a:ext cx="11623377" cy="5016758"/>
          </a:xfrm>
          <a:prstGeom prst="rect">
            <a:avLst/>
          </a:prstGeom>
          <a:noFill/>
        </p:spPr>
        <p:txBody>
          <a:bodyPr wrap="square">
            <a:spAutoFit/>
          </a:bodyPr>
          <a:lstStyle/>
          <a:p>
            <a:pPr marL="342900" indent="-342900" algn="just">
              <a:buFont typeface="Wingdings" panose="05000000000000000000" pitchFamily="2" charset="2"/>
              <a:buChar char="q"/>
            </a:pPr>
            <a:r>
              <a:rPr lang="ru-RU" sz="2000" dirty="0"/>
              <a:t>Зелена превозна средства као што су електрична/хибридна возила и возила са вишим категоријама емисионих стандарда смањују употребу фосилних горива.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Ø"/>
            </a:pPr>
            <a:r>
              <a:rPr lang="ru-RU" sz="2000" dirty="0"/>
              <a:t>Возила са вишим категоријама емисионих стандарда су пројектована да испуне строге прописе о емисији загађујућих материја. Ови стандарди, као што су "EURO" или "STAGE" или "TIER", постављају границе за количину штетних гасова и честица које возило може да испусти у атмосферу. </a:t>
            </a:r>
            <a:endParaRPr lang="en-US" sz="2000" dirty="0"/>
          </a:p>
          <a:p>
            <a:pPr marL="342900" indent="-342900" algn="just">
              <a:buFont typeface="Wingdings" panose="05000000000000000000" pitchFamily="2" charset="2"/>
              <a:buChar char="Ø"/>
            </a:pPr>
            <a:r>
              <a:rPr lang="ru-RU" sz="2000" dirty="0"/>
              <a:t>EURO стандарди су најчешће коришћени у Европској унији и класификовани су од EURO 1 до EURO 6, при чему већи број указује на строже норме. </a:t>
            </a:r>
            <a:endParaRPr lang="en-US" sz="2000" dirty="0"/>
          </a:p>
          <a:p>
            <a:pPr marL="342900" indent="-342900" algn="just">
              <a:buFont typeface="Wingdings" panose="05000000000000000000" pitchFamily="2" charset="2"/>
              <a:buChar char="Ø"/>
            </a:pPr>
            <a:r>
              <a:rPr lang="ru-RU" sz="2000" dirty="0"/>
              <a:t>"STAGE" или "TIER" су други системи класификације који се користе у различитим регионима</a:t>
            </a:r>
            <a:r>
              <a:rPr lang="en-US" sz="2000" dirty="0"/>
              <a:t> (USA &amp; GB)</a:t>
            </a:r>
            <a:r>
              <a:rPr lang="ru-RU" sz="2000" dirty="0"/>
              <a:t> како би се осигурали стандарди квалитета ваздуха.  </a:t>
            </a:r>
            <a:endParaRPr lang="en-US" sz="2000" dirty="0"/>
          </a:p>
          <a:p>
            <a:pPr marL="342900" indent="-342900" algn="just">
              <a:buFont typeface="Wingdings" panose="05000000000000000000" pitchFamily="2" charset="2"/>
              <a:buChar char="Ø"/>
            </a:pPr>
            <a:r>
              <a:rPr lang="ru-RU" sz="2000" dirty="0"/>
              <a:t>Почетн</a:t>
            </a:r>
            <a:r>
              <a:rPr lang="en-US" sz="2000" dirty="0"/>
              <a:t>a </a:t>
            </a:r>
            <a:r>
              <a:rPr lang="ru-RU" sz="2000" dirty="0"/>
              <a:t>инвестиција у возила са вишим стандардима емисије </a:t>
            </a:r>
            <a:r>
              <a:rPr lang="sr-Cyrl-RS" sz="2000" dirty="0"/>
              <a:t>је</a:t>
            </a:r>
            <a:r>
              <a:rPr lang="en-US" sz="2000" dirty="0"/>
              <a:t> </a:t>
            </a:r>
            <a:r>
              <a:rPr lang="ru-RU" sz="2000" dirty="0"/>
              <a:t>већа,</a:t>
            </a:r>
            <a:r>
              <a:rPr lang="en-US" sz="2000" dirty="0"/>
              <a:t> </a:t>
            </a:r>
            <a:r>
              <a:rPr lang="sr-Cyrl-RS" sz="2000" dirty="0"/>
              <a:t>али</a:t>
            </a:r>
            <a:r>
              <a:rPr lang="ru-RU" sz="2000" dirty="0"/>
              <a:t> дугорочне користи у виду нижег одржавања и трошкова горива могу оправдати улагања. </a:t>
            </a:r>
          </a:p>
          <a:p>
            <a:pPr marL="342900" indent="-342900" algn="just">
              <a:buFont typeface="Wingdings" panose="05000000000000000000" pitchFamily="2" charset="2"/>
              <a:buChar char="Ø"/>
            </a:pPr>
            <a:r>
              <a:rPr lang="ru-RU" sz="2000" dirty="0"/>
              <a:t>Коришћење возила која испуњавају више стандарде емисије помаже у испуњавању законских прописа и избегавању казни или ограничења. Међународни транспорт је све више је условљен коришћењем возила која испуњавају прописе о емисијама и безбедности возила (EURO 3, EURO 4, EURO 5 возила, итд.).</a:t>
            </a:r>
            <a:endParaRPr lang="sr-Cyrl-RS" sz="2000" dirty="0"/>
          </a:p>
        </p:txBody>
      </p:sp>
    </p:spTree>
    <p:extLst>
      <p:ext uri="{BB962C8B-B14F-4D97-AF65-F5344CB8AC3E}">
        <p14:creationId xmlns:p14="http://schemas.microsoft.com/office/powerpoint/2010/main" val="2925824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280F4-F9BF-40F4-0F4E-DFCF828AFACD}"/>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4B34220-41AF-6B2A-021D-6E2F3F986629}"/>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9</a:t>
                      </a:r>
                      <a:r>
                        <a:rPr lang="ru-RU" sz="2000" dirty="0">
                          <a:solidFill>
                            <a:srgbClr val="009900"/>
                          </a:solidFill>
                        </a:rPr>
                        <a:t> Паковање и одрживи транспорт</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446AFCE3-295A-C91C-C708-1762EECE3371}"/>
              </a:ext>
            </a:extLst>
          </p:cNvPr>
          <p:cNvSpPr txBox="1"/>
          <p:nvPr/>
        </p:nvSpPr>
        <p:spPr>
          <a:xfrm>
            <a:off x="334161" y="1147703"/>
            <a:ext cx="11623377" cy="4893647"/>
          </a:xfrm>
          <a:prstGeom prst="rect">
            <a:avLst/>
          </a:prstGeom>
          <a:noFill/>
        </p:spPr>
        <p:txBody>
          <a:bodyPr wrap="square">
            <a:spAutoFit/>
          </a:bodyPr>
          <a:lstStyle/>
          <a:p>
            <a:pPr marL="342900" indent="-342900">
              <a:buFont typeface="Wingdings" panose="05000000000000000000" pitchFamily="2" charset="2"/>
              <a:buChar char="q"/>
            </a:pPr>
            <a:r>
              <a:rPr lang="ru-RU" sz="2400" dirty="0"/>
              <a:t>Транспорт је одговоран за 16,2% укупне емисије гасова стаклене баште, од чега велики удео има свакодневно путовање на посао. </a:t>
            </a:r>
          </a:p>
          <a:p>
            <a:pPr marL="342900" indent="-342900">
              <a:buFont typeface="Wingdings" panose="05000000000000000000" pitchFamily="2" charset="2"/>
              <a:buChar char="q"/>
            </a:pPr>
            <a:endParaRPr lang="ru-RU" sz="2400" dirty="0"/>
          </a:p>
          <a:p>
            <a:pPr marL="342900" indent="-342900">
              <a:buFont typeface="Wingdings" panose="05000000000000000000" pitchFamily="2" charset="2"/>
              <a:buChar char="Ø"/>
            </a:pPr>
            <a:r>
              <a:rPr lang="ru-RU" sz="2400" dirty="0"/>
              <a:t>Подстицање радника да користе јавни превоз, превоз бициклом или пешачење, или </a:t>
            </a:r>
            <a:r>
              <a:rPr lang="ru-RU" sz="2400" b="1" dirty="0"/>
              <a:t>заједничко</a:t>
            </a:r>
            <a:r>
              <a:rPr lang="ru-RU" sz="2400" dirty="0"/>
              <a:t> коришћење аутомобила могу допринети смањењу емисија угљеника. </a:t>
            </a:r>
          </a:p>
          <a:p>
            <a:pPr marL="342900" indent="-342900">
              <a:buFont typeface="Wingdings" panose="05000000000000000000" pitchFamily="2" charset="2"/>
              <a:buChar char="Ø"/>
            </a:pPr>
            <a:endParaRPr lang="ru-RU" sz="2400" dirty="0"/>
          </a:p>
          <a:p>
            <a:pPr marL="342900" indent="-342900" algn="just">
              <a:buFont typeface="Wingdings" panose="05000000000000000000" pitchFamily="2" charset="2"/>
              <a:buChar char="Ø"/>
            </a:pPr>
            <a:r>
              <a:rPr lang="ru-RU" sz="2400" dirty="0"/>
              <a:t>Рад на даљину може омогућити еколошке, друштвене и економске користи и радницима и послодавцима. Овако организован рад елиминише свакодневно путовање на посао, чиме се штеди енергија и смањује емисија штетних гасова и загушења у саобраћају, посебно за људе који путују на посао више од 6 километара аутомобилом. Рад на даљину значи да послодавцима треба мање канцеларијског простора за своје особље, а такође може имати позитиван утицај на продуктивност рада. </a:t>
            </a:r>
            <a:endParaRPr lang="sr-Cyrl-RS" sz="2400" dirty="0"/>
          </a:p>
        </p:txBody>
      </p:sp>
    </p:spTree>
    <p:extLst>
      <p:ext uri="{BB962C8B-B14F-4D97-AF65-F5344CB8AC3E}">
        <p14:creationId xmlns:p14="http://schemas.microsoft.com/office/powerpoint/2010/main" val="1800768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B15E2-1DCF-1DEF-D6BE-7CBC13DFF748}"/>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9B93C96-5F6E-3ACD-7AF8-D4FC80060854}"/>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9</a:t>
                      </a:r>
                      <a:r>
                        <a:rPr lang="ru-RU" sz="2000" dirty="0">
                          <a:solidFill>
                            <a:srgbClr val="009900"/>
                          </a:solidFill>
                        </a:rPr>
                        <a:t> Паковање и одрживи транспорт</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2" name="TextBox 1">
            <a:extLst>
              <a:ext uri="{FF2B5EF4-FFF2-40B4-BE49-F238E27FC236}">
                <a16:creationId xmlns:a16="http://schemas.microsoft.com/office/drawing/2014/main" id="{F3EEFE0D-E306-4FC3-8196-AE267906F58A}"/>
              </a:ext>
            </a:extLst>
          </p:cNvPr>
          <p:cNvSpPr txBox="1"/>
          <p:nvPr/>
        </p:nvSpPr>
        <p:spPr>
          <a:xfrm>
            <a:off x="334161" y="694146"/>
            <a:ext cx="11623377" cy="5940088"/>
          </a:xfrm>
          <a:prstGeom prst="rect">
            <a:avLst/>
          </a:prstGeom>
          <a:noFill/>
        </p:spPr>
        <p:txBody>
          <a:bodyPr wrap="square">
            <a:spAutoFit/>
          </a:bodyPr>
          <a:lstStyle/>
          <a:p>
            <a:pPr marL="342900" indent="-342900" algn="just">
              <a:buFont typeface="Wingdings" panose="05000000000000000000" pitchFamily="2" charset="2"/>
              <a:buChar char="q"/>
            </a:pPr>
            <a:r>
              <a:rPr lang="ru-RU" sz="2000" b="1" dirty="0"/>
              <a:t>Вежба (рад у паровима):</a:t>
            </a:r>
          </a:p>
          <a:p>
            <a:pPr marL="342900" indent="-342900" algn="just">
              <a:buFont typeface="Wingdings" panose="05000000000000000000" pitchFamily="2" charset="2"/>
              <a:buChar char="q"/>
            </a:pPr>
            <a:endParaRPr lang="ru-RU" sz="2000" b="1" dirty="0"/>
          </a:p>
          <a:p>
            <a:pPr marL="342900" indent="-342900" algn="just">
              <a:buFont typeface="Wingdings" panose="05000000000000000000" pitchFamily="2" charset="2"/>
              <a:buChar char="§"/>
            </a:pPr>
            <a:r>
              <a:rPr lang="ru-RU" sz="2000" b="1" dirty="0"/>
              <a:t>Анализа примера (студија случаја) из </a:t>
            </a:r>
            <a:r>
              <a:rPr lang="sr-Cyrl-RS" sz="2000" b="1" dirty="0"/>
              <a:t>публикације "Зелена Европа - Примери добре праксе озелењавања пословања"</a:t>
            </a:r>
          </a:p>
          <a:p>
            <a:pPr marL="342900" indent="-342900" algn="just">
              <a:buFont typeface="Wingdings" panose="05000000000000000000" pitchFamily="2" charset="2"/>
              <a:buChar char="§"/>
            </a:pPr>
            <a:endParaRPr lang="en-US" sz="2000" b="1" dirty="0"/>
          </a:p>
          <a:p>
            <a:pPr lvl="1"/>
            <a:r>
              <a:rPr lang="sr-Cyrl-RS" sz="2000" dirty="0">
                <a:effectLst/>
                <a:ea typeface="Times New Roman" panose="02020603050405020304" pitchFamily="18" charset="0"/>
                <a:cs typeface="Calibri" panose="020F0502020204030204" pitchFamily="34" charset="0"/>
              </a:rPr>
              <a:t>Примери добре праксе за употребу одрживе амбалажа: </a:t>
            </a:r>
            <a:endParaRPr lang="en-US" sz="2000" dirty="0">
              <a:effectLst/>
              <a:ea typeface="Times New Roman" panose="02020603050405020304" pitchFamily="18" charset="0"/>
              <a:cs typeface="Calibri" panose="020F0502020204030204" pitchFamily="34" charset="0"/>
            </a:endParaRPr>
          </a:p>
          <a:p>
            <a:pPr marL="800100" lvl="1" indent="-342900">
              <a:buFont typeface="+mj-lt"/>
              <a:buAutoNum type="arabicParenR"/>
            </a:pPr>
            <a:r>
              <a:rPr lang="sr-Cyrl-RS" sz="2000" dirty="0">
                <a:effectLst/>
                <a:ea typeface="Times New Roman" panose="02020603050405020304" pitchFamily="18" charset="0"/>
                <a:cs typeface="Calibri" panose="020F0502020204030204" pitchFamily="34" charset="0"/>
              </a:rPr>
              <a:t>Употреба картонских материјала за паковање намештаја-IKEA Шведска</a:t>
            </a:r>
            <a:endParaRPr lang="en-US" sz="2000" dirty="0">
              <a:effectLst/>
              <a:ea typeface="Times New Roman" panose="02020603050405020304" pitchFamily="18" charset="0"/>
              <a:cs typeface="Calibri" panose="020F0502020204030204" pitchFamily="34" charset="0"/>
            </a:endParaRPr>
          </a:p>
          <a:p>
            <a:pPr lvl="1"/>
            <a:r>
              <a:rPr lang="sr-Cyrl-RS" sz="2000" dirty="0">
                <a:effectLst/>
                <a:ea typeface="Times New Roman" panose="02020603050405020304" pitchFamily="18" charset="0"/>
                <a:cs typeface="Calibri" panose="020F0502020204030204" pitchFamily="34" charset="0"/>
              </a:rPr>
              <a:t> </a:t>
            </a:r>
            <a:endParaRPr lang="en-US" sz="2000" dirty="0">
              <a:effectLst/>
              <a:ea typeface="Times New Roman" panose="02020603050405020304" pitchFamily="18" charset="0"/>
              <a:cs typeface="Calibri" panose="020F0502020204030204" pitchFamily="34" charset="0"/>
            </a:endParaRPr>
          </a:p>
          <a:p>
            <a:pPr lvl="1"/>
            <a:r>
              <a:rPr lang="sr-Cyrl-RS" sz="2000" dirty="0">
                <a:effectLst/>
                <a:ea typeface="Times New Roman" panose="02020603050405020304" pitchFamily="18" charset="0"/>
                <a:cs typeface="Calibri" panose="020F0502020204030204" pitchFamily="34" charset="0"/>
              </a:rPr>
              <a:t>Примери добре праксе за паковање производа:</a:t>
            </a:r>
            <a:endParaRPr lang="en-US" sz="2000" dirty="0">
              <a:effectLst/>
              <a:ea typeface="Times New Roman" panose="02020603050405020304" pitchFamily="18" charset="0"/>
              <a:cs typeface="Calibri" panose="020F0502020204030204" pitchFamily="34" charset="0"/>
            </a:endParaRPr>
          </a:p>
          <a:p>
            <a:pPr marL="914400" lvl="1" indent="-457200">
              <a:buFont typeface="+mj-lt"/>
              <a:buAutoNum type="arabicParenR" startAt="2"/>
            </a:pPr>
            <a:r>
              <a:rPr lang="sr-Cyrl-RS" sz="2000" dirty="0">
                <a:effectLst/>
                <a:ea typeface="Times New Roman" panose="02020603050405020304" pitchFamily="18" charset="0"/>
                <a:cs typeface="Calibri" panose="020F0502020204030204" pitchFamily="34" charset="0"/>
              </a:rPr>
              <a:t>Дизајн прилагођен кориснику - </a:t>
            </a:r>
            <a:r>
              <a:rPr lang="sr-Cyrl-RS" sz="2000" dirty="0" err="1">
                <a:effectLst/>
                <a:ea typeface="Times New Roman" panose="02020603050405020304" pitchFamily="18" charset="0"/>
                <a:cs typeface="Calibri" panose="020F0502020204030204" pitchFamily="34" charset="0"/>
              </a:rPr>
              <a:t>Тетра</a:t>
            </a:r>
            <a:r>
              <a:rPr lang="sr-Cyrl-RS" sz="2000" dirty="0">
                <a:effectLst/>
                <a:ea typeface="Times New Roman" panose="02020603050405020304" pitchFamily="18" charset="0"/>
                <a:cs typeface="Calibri" panose="020F0502020204030204" pitchFamily="34" charset="0"/>
              </a:rPr>
              <a:t> </a:t>
            </a:r>
            <a:r>
              <a:rPr lang="sr-Cyrl-RS" sz="2000" dirty="0" err="1">
                <a:effectLst/>
                <a:ea typeface="Times New Roman" panose="02020603050405020304" pitchFamily="18" charset="0"/>
                <a:cs typeface="Calibri" panose="020F0502020204030204" pitchFamily="34" charset="0"/>
              </a:rPr>
              <a:t>Pak</a:t>
            </a:r>
            <a:r>
              <a:rPr lang="sr-Cyrl-RS" sz="2000" dirty="0">
                <a:effectLst/>
                <a:ea typeface="Times New Roman" panose="02020603050405020304" pitchFamily="18" charset="0"/>
                <a:cs typeface="Calibri" panose="020F0502020204030204" pitchFamily="34" charset="0"/>
              </a:rPr>
              <a:t>  Шведска.</a:t>
            </a:r>
            <a:endParaRPr lang="en-US" sz="2000" dirty="0">
              <a:effectLst/>
              <a:ea typeface="Times New Roman" panose="02020603050405020304" pitchFamily="18" charset="0"/>
              <a:cs typeface="Calibri" panose="020F0502020204030204" pitchFamily="34" charset="0"/>
            </a:endParaRPr>
          </a:p>
          <a:p>
            <a:pPr marL="914400" lvl="1" indent="-457200">
              <a:buFont typeface="+mj-lt"/>
              <a:buAutoNum type="arabicParenR" startAt="2"/>
            </a:pPr>
            <a:r>
              <a:rPr lang="sr-Cyrl-RS" sz="2000" dirty="0" err="1">
                <a:effectLst/>
                <a:ea typeface="Times New Roman" panose="02020603050405020304" pitchFamily="18" charset="0"/>
                <a:cs typeface="Calibri" panose="020F0502020204030204" pitchFamily="34" charset="0"/>
              </a:rPr>
              <a:t>Snap</a:t>
            </a:r>
            <a:r>
              <a:rPr lang="sr-Cyrl-RS" sz="2000" dirty="0">
                <a:effectLst/>
                <a:ea typeface="Times New Roman" panose="02020603050405020304" pitchFamily="18" charset="0"/>
                <a:cs typeface="Calibri" panose="020F0502020204030204" pitchFamily="34" charset="0"/>
              </a:rPr>
              <a:t> </a:t>
            </a:r>
            <a:r>
              <a:rPr lang="sr-Cyrl-RS" sz="2000" dirty="0" err="1">
                <a:effectLst/>
                <a:ea typeface="Times New Roman" panose="02020603050405020304" pitchFamily="18" charset="0"/>
                <a:cs typeface="Calibri" panose="020F0502020204030204" pitchFamily="34" charset="0"/>
              </a:rPr>
              <a:t>Pack</a:t>
            </a:r>
            <a:r>
              <a:rPr lang="sr-Cyrl-RS" sz="2000" dirty="0">
                <a:effectLst/>
                <a:ea typeface="Times New Roman" panose="02020603050405020304" pitchFamily="18" charset="0"/>
                <a:cs typeface="Calibri" panose="020F0502020204030204" pitchFamily="34" charset="0"/>
              </a:rPr>
              <a:t> - </a:t>
            </a:r>
            <a:r>
              <a:rPr lang="sr-Cyrl-RS" sz="2000" dirty="0" err="1">
                <a:effectLst/>
                <a:ea typeface="Times New Roman" panose="02020603050405020304" pitchFamily="18" charset="0"/>
                <a:cs typeface="Calibri" panose="020F0502020204030204" pitchFamily="34" charset="0"/>
              </a:rPr>
              <a:t>Carlsberg</a:t>
            </a:r>
            <a:r>
              <a:rPr lang="sr-Cyrl-RS" sz="2000" dirty="0">
                <a:effectLst/>
                <a:ea typeface="Times New Roman" panose="02020603050405020304" pitchFamily="18" charset="0"/>
                <a:cs typeface="Calibri" panose="020F0502020204030204" pitchFamily="34" charset="0"/>
              </a:rPr>
              <a:t>  Данска.</a:t>
            </a:r>
            <a:endParaRPr lang="en-US" sz="2000" dirty="0">
              <a:effectLst/>
              <a:ea typeface="Times New Roman" panose="02020603050405020304" pitchFamily="18" charset="0"/>
              <a:cs typeface="Calibri" panose="020F0502020204030204" pitchFamily="34" charset="0"/>
            </a:endParaRPr>
          </a:p>
          <a:p>
            <a:pPr marL="914400" lvl="1" indent="-457200">
              <a:buFont typeface="+mj-lt"/>
              <a:buAutoNum type="arabicParenR" startAt="2"/>
            </a:pPr>
            <a:r>
              <a:rPr lang="sr-Cyrl-RS" sz="2000" dirty="0">
                <a:effectLst/>
                <a:ea typeface="Times New Roman" panose="02020603050405020304" pitchFamily="18" charset="0"/>
                <a:cs typeface="Calibri" panose="020F0502020204030204" pitchFamily="34" charset="0"/>
              </a:rPr>
              <a:t>Компостабилна  амбалажа за кафу и чај - </a:t>
            </a:r>
            <a:r>
              <a:rPr lang="sr-Cyrl-RS" sz="2000" dirty="0" err="1">
                <a:effectLst/>
                <a:ea typeface="Times New Roman" panose="02020603050405020304" pitchFamily="18" charset="0"/>
                <a:cs typeface="Calibri" panose="020F0502020204030204" pitchFamily="34" charset="0"/>
              </a:rPr>
              <a:t>Droga</a:t>
            </a:r>
            <a:r>
              <a:rPr lang="sr-Cyrl-RS" sz="2000" dirty="0">
                <a:effectLst/>
                <a:ea typeface="Times New Roman" panose="02020603050405020304" pitchFamily="18" charset="0"/>
                <a:cs typeface="Calibri" panose="020F0502020204030204" pitchFamily="34" charset="0"/>
              </a:rPr>
              <a:t> </a:t>
            </a:r>
            <a:r>
              <a:rPr lang="sr-Cyrl-RS" sz="2000" dirty="0" err="1">
                <a:effectLst/>
                <a:ea typeface="Times New Roman" panose="02020603050405020304" pitchFamily="18" charset="0"/>
                <a:cs typeface="Calibri" panose="020F0502020204030204" pitchFamily="34" charset="0"/>
              </a:rPr>
              <a:t>Kolinska</a:t>
            </a:r>
            <a:r>
              <a:rPr lang="sr-Cyrl-RS" sz="2000" dirty="0">
                <a:effectLst/>
                <a:ea typeface="Times New Roman" panose="02020603050405020304" pitchFamily="18" charset="0"/>
                <a:cs typeface="Calibri" panose="020F0502020204030204" pitchFamily="34" charset="0"/>
              </a:rPr>
              <a:t>  Словенија.</a:t>
            </a:r>
            <a:endParaRPr lang="en-US" sz="2000" dirty="0">
              <a:effectLst/>
              <a:ea typeface="Times New Roman" panose="02020603050405020304" pitchFamily="18" charset="0"/>
              <a:cs typeface="Calibri" panose="020F0502020204030204" pitchFamily="34" charset="0"/>
            </a:endParaRPr>
          </a:p>
          <a:p>
            <a:pPr lvl="1"/>
            <a:r>
              <a:rPr lang="sr-Cyrl-RS" sz="2000" dirty="0">
                <a:effectLst/>
                <a:ea typeface="Times New Roman" panose="02020603050405020304" pitchFamily="18" charset="0"/>
                <a:cs typeface="Calibri" panose="020F0502020204030204" pitchFamily="34" charset="0"/>
              </a:rPr>
              <a:t> </a:t>
            </a:r>
            <a:endParaRPr lang="en-US" sz="2000" dirty="0">
              <a:effectLst/>
              <a:ea typeface="Times New Roman" panose="02020603050405020304" pitchFamily="18" charset="0"/>
              <a:cs typeface="Calibri" panose="020F0502020204030204" pitchFamily="34" charset="0"/>
            </a:endParaRPr>
          </a:p>
          <a:p>
            <a:pPr lvl="1"/>
            <a:r>
              <a:rPr lang="sr-Cyrl-RS" sz="2000" dirty="0">
                <a:effectLst/>
                <a:ea typeface="Times New Roman" panose="02020603050405020304" pitchFamily="18" charset="0"/>
                <a:cs typeface="Calibri" panose="020F0502020204030204" pitchFamily="34" charset="0"/>
              </a:rPr>
              <a:t>Примери добре праксе за зелени транспорт </a:t>
            </a:r>
            <a:endParaRPr lang="en-US" sz="2000" dirty="0">
              <a:effectLst/>
              <a:ea typeface="Times New Roman" panose="02020603050405020304" pitchFamily="18" charset="0"/>
              <a:cs typeface="Calibri" panose="020F0502020204030204" pitchFamily="34" charset="0"/>
            </a:endParaRPr>
          </a:p>
          <a:p>
            <a:pPr marL="914400" lvl="1" indent="-457200">
              <a:buFont typeface="+mj-lt"/>
              <a:buAutoNum type="arabicParenR" startAt="5"/>
            </a:pPr>
            <a:r>
              <a:rPr lang="sr-Cyrl-RS" sz="2000" dirty="0">
                <a:effectLst/>
                <a:ea typeface="Times New Roman" panose="02020603050405020304" pitchFamily="18" charset="0"/>
                <a:cs typeface="Calibri" panose="020F0502020204030204" pitchFamily="34" charset="0"/>
              </a:rPr>
              <a:t>Електрична возила и хибридни камиони за транспорт робе - DB </a:t>
            </a:r>
            <a:r>
              <a:rPr lang="sr-Cyrl-RS" sz="2000" dirty="0" err="1">
                <a:effectLst/>
                <a:ea typeface="Times New Roman" panose="02020603050405020304" pitchFamily="18" charset="0"/>
                <a:cs typeface="Calibri" panose="020F0502020204030204" pitchFamily="34" charset="0"/>
              </a:rPr>
              <a:t>Schenker</a:t>
            </a:r>
            <a:r>
              <a:rPr lang="sr-Cyrl-RS" sz="2000" dirty="0">
                <a:effectLst/>
                <a:ea typeface="Times New Roman" panose="02020603050405020304" pitchFamily="18" charset="0"/>
                <a:cs typeface="Calibri" panose="020F0502020204030204" pitchFamily="34" charset="0"/>
              </a:rPr>
              <a:t> Немачка.</a:t>
            </a:r>
            <a:endParaRPr lang="en-US" sz="2000" dirty="0">
              <a:effectLst/>
              <a:ea typeface="Times New Roman" panose="02020603050405020304" pitchFamily="18" charset="0"/>
              <a:cs typeface="Calibri" panose="020F0502020204030204" pitchFamily="34" charset="0"/>
            </a:endParaRPr>
          </a:p>
          <a:p>
            <a:pPr marL="342900" indent="-342900" algn="just">
              <a:buFont typeface="Wingdings" panose="05000000000000000000" pitchFamily="2" charset="2"/>
              <a:buChar char="§"/>
            </a:pPr>
            <a:endParaRPr lang="ru-RU" sz="2000" b="1" dirty="0"/>
          </a:p>
          <a:p>
            <a:pPr marL="342900" indent="-342900" algn="just">
              <a:buFont typeface="Wingdings" panose="05000000000000000000" pitchFamily="2" charset="2"/>
              <a:buChar char="§"/>
            </a:pPr>
            <a:r>
              <a:rPr lang="ru-RU" sz="2000" b="1" dirty="0"/>
              <a:t>Анализа мера и препорука за паковање и транспорт из кратког водича за озелењавање пословања.</a:t>
            </a:r>
          </a:p>
          <a:p>
            <a:pPr marL="342900" indent="-342900" algn="just">
              <a:buFont typeface="Wingdings" panose="05000000000000000000" pitchFamily="2" charset="2"/>
              <a:buChar char="§"/>
            </a:pPr>
            <a:endParaRPr lang="sr-Cyrl-RS" sz="2000" kern="100" dirty="0">
              <a:solidFill>
                <a:srgbClr val="FF0000"/>
              </a:solidFill>
              <a:cs typeface="Calibri" panose="020F0502020204030204" pitchFamily="34" charset="0"/>
            </a:endParaRPr>
          </a:p>
          <a:p>
            <a:pPr marL="457200" lvl="0" indent="-457200" algn="just">
              <a:buFont typeface="Wingdings" panose="05000000000000000000" pitchFamily="2" charset="2"/>
              <a:buChar char="q"/>
            </a:pPr>
            <a:r>
              <a:rPr lang="mk-MK" sz="2000" kern="100" dirty="0">
                <a:effectLst/>
                <a:cs typeface="Calibri" panose="020F0502020204030204" pitchFamily="34" charset="0"/>
              </a:rPr>
              <a:t>Презентације урађеног и дискусија.</a:t>
            </a:r>
            <a:endParaRPr lang="en-US" sz="2000" kern="100" dirty="0">
              <a:effectLst/>
              <a:cs typeface="Calibri" panose="020F0502020204030204" pitchFamily="34" charset="0"/>
            </a:endParaRPr>
          </a:p>
        </p:txBody>
      </p:sp>
    </p:spTree>
    <p:extLst>
      <p:ext uri="{BB962C8B-B14F-4D97-AF65-F5344CB8AC3E}">
        <p14:creationId xmlns:p14="http://schemas.microsoft.com/office/powerpoint/2010/main" val="452738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9D29D-5F5F-64DF-414F-7BADD9AC814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8F2E981-BE9B-89CB-115E-EBAB2DF9DABC}"/>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9</a:t>
                      </a:r>
                      <a:r>
                        <a:rPr lang="ru-RU" sz="2000" dirty="0">
                          <a:solidFill>
                            <a:srgbClr val="009900"/>
                          </a:solidFill>
                        </a:rPr>
                        <a:t> Паковање и одрживи транспорт</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BA671D82-3FAB-7A70-9E67-285AC309DB60}"/>
              </a:ext>
            </a:extLst>
          </p:cNvPr>
          <p:cNvSpPr txBox="1"/>
          <p:nvPr/>
        </p:nvSpPr>
        <p:spPr>
          <a:xfrm>
            <a:off x="334161" y="1022797"/>
            <a:ext cx="11623377" cy="5262979"/>
          </a:xfrm>
          <a:prstGeom prst="rect">
            <a:avLst/>
          </a:prstGeom>
          <a:noFill/>
        </p:spPr>
        <p:txBody>
          <a:bodyPr wrap="square">
            <a:spAutoFit/>
          </a:bodyPr>
          <a:lstStyle/>
          <a:p>
            <a:pPr marL="285750" indent="-285750">
              <a:buFont typeface="Wingdings" panose="05000000000000000000" pitchFamily="2" charset="2"/>
              <a:buChar char="q"/>
            </a:pPr>
            <a:r>
              <a:rPr lang="ru-RU" sz="2400" b="1" dirty="0"/>
              <a:t>Демонстрација: Постављање циљева озелењавања пословања</a:t>
            </a:r>
          </a:p>
          <a:p>
            <a:pPr marL="285750" indent="-285750">
              <a:buFont typeface="Wingdings" panose="05000000000000000000" pitchFamily="2" charset="2"/>
              <a:buChar char="q"/>
            </a:pPr>
            <a:endParaRPr lang="ru-RU" sz="2400" b="1" dirty="0"/>
          </a:p>
          <a:p>
            <a:pPr marL="800100" lvl="1" indent="-342900" algn="just">
              <a:buFont typeface="Wingdings" panose="05000000000000000000" pitchFamily="2" charset="2"/>
              <a:buChar char="Ø"/>
            </a:pPr>
            <a:r>
              <a:rPr lang="ru-RU" sz="2400" dirty="0"/>
              <a:t>Циљеви озелењавања пословања треба да буду специфични, мерљиви, достижни, релевантни и временски ограничени (SMART) и они произилазе из спроведених анализа. </a:t>
            </a:r>
          </a:p>
          <a:p>
            <a:pPr marL="800100" lvl="1" indent="-342900" algn="just">
              <a:buFont typeface="Wingdings" panose="05000000000000000000" pitchFamily="2" charset="2"/>
              <a:buChar char="Ø"/>
            </a:pPr>
            <a:r>
              <a:rPr lang="ru-RU" sz="2400" dirty="0"/>
              <a:t>Циљеви се могу представити у виду одређене количине или процента смањења производног отпада или отпада који се депонује или смањења потрошње електричне енергије и воде или повећање количине или проценат рециклираног отпада.</a:t>
            </a:r>
          </a:p>
          <a:p>
            <a:pPr marL="800100" lvl="1" indent="-342900" algn="just">
              <a:buFont typeface="Wingdings" panose="05000000000000000000" pitchFamily="2" charset="2"/>
              <a:buChar char="Ø"/>
            </a:pPr>
            <a:r>
              <a:rPr lang="ru-RU" sz="2400" dirty="0"/>
              <a:t>Циљеви озелењавања пословања: одељак V</a:t>
            </a:r>
            <a:r>
              <a:rPr lang="en-US" sz="2400" dirty="0"/>
              <a:t>I</a:t>
            </a:r>
            <a:r>
              <a:rPr lang="ru-RU" sz="2400" dirty="0"/>
              <a:t> Бизнис План/Стратегија за озелењавање пословања.</a:t>
            </a:r>
            <a:endParaRPr lang="sr-Cyrl-RS" sz="2400" dirty="0"/>
          </a:p>
          <a:p>
            <a:pPr marL="742950" lvl="1" indent="-285750" algn="just">
              <a:buFont typeface="Courier New" panose="02070309020205020404" pitchFamily="49" charset="0"/>
              <a:buChar char="o"/>
            </a:pPr>
            <a:endParaRPr lang="en-US" sz="2400" b="1" dirty="0"/>
          </a:p>
          <a:p>
            <a:pPr marL="285750" indent="-285750">
              <a:buFont typeface="Wingdings" panose="05000000000000000000" pitchFamily="2" charset="2"/>
              <a:buChar char="q"/>
            </a:pPr>
            <a:r>
              <a:rPr lang="ru-RU" sz="2400" b="1" dirty="0"/>
              <a:t>Практичан рад на индивидуалној припреми бизнис плана/стратегије озелењавање пословања. </a:t>
            </a:r>
            <a:r>
              <a:rPr lang="ru-RU" sz="2400" dirty="0"/>
              <a:t>Попуњавање делова обрасца: V</a:t>
            </a:r>
            <a:r>
              <a:rPr lang="en-US" sz="2400" dirty="0"/>
              <a:t>I </a:t>
            </a:r>
            <a:r>
              <a:rPr lang="mk-MK" sz="2400" dirty="0"/>
              <a:t>циљеви озелењавања пословања</a:t>
            </a:r>
            <a:endParaRPr lang="en-US" sz="2400" b="1" dirty="0"/>
          </a:p>
        </p:txBody>
      </p:sp>
    </p:spTree>
    <p:extLst>
      <p:ext uri="{BB962C8B-B14F-4D97-AF65-F5344CB8AC3E}">
        <p14:creationId xmlns:p14="http://schemas.microsoft.com/office/powerpoint/2010/main" val="219533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2DB73-354F-43FC-B81A-5D439123181B}"/>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597F9AC-EC75-02A0-5E3C-2B82307C8109}"/>
              </a:ext>
            </a:extLst>
          </p:cNvPr>
          <p:cNvGraphicFramePr>
            <a:graphicFrameLocks noGrp="1"/>
          </p:cNvGraphicFramePr>
          <p:nvPr>
            <p:extLst>
              <p:ext uri="{D42A27DB-BD31-4B8C-83A1-F6EECF244321}">
                <p14:modId xmlns:p14="http://schemas.microsoft.com/office/powerpoint/2010/main" val="1560598731"/>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9</a:t>
                      </a:r>
                      <a:r>
                        <a:rPr lang="ru-RU" sz="2000" dirty="0">
                          <a:solidFill>
                            <a:srgbClr val="009900"/>
                          </a:solidFill>
                        </a:rPr>
                        <a:t> Паковање и одрживи транспорт</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F691A138-2741-E030-4B57-DC739B862D7E}"/>
              </a:ext>
            </a:extLst>
          </p:cNvPr>
          <p:cNvSpPr txBox="1"/>
          <p:nvPr/>
        </p:nvSpPr>
        <p:spPr>
          <a:xfrm>
            <a:off x="430924" y="1637944"/>
            <a:ext cx="11526614" cy="3139321"/>
          </a:xfrm>
          <a:prstGeom prst="rect">
            <a:avLst/>
          </a:prstGeom>
          <a:noFill/>
        </p:spPr>
        <p:txBody>
          <a:bodyPr wrap="square" rtlCol="0">
            <a:spAutoFit/>
          </a:bodyPr>
          <a:lstStyle/>
          <a:p>
            <a:pPr algn="just"/>
            <a:r>
              <a:rPr lang="sr-Cyrl-RS" b="1" dirty="0"/>
              <a:t>Извори и ресурси:</a:t>
            </a:r>
          </a:p>
          <a:p>
            <a:pPr algn="just"/>
            <a:endParaRPr lang="sr-Cyrl-RS" dirty="0"/>
          </a:p>
          <a:p>
            <a:pPr marL="342900" indent="-342900" algn="just">
              <a:buFont typeface="+mj-lt"/>
              <a:buAutoNum type="arabicPeriod"/>
            </a:pPr>
            <a:r>
              <a:rPr lang="ru-RU" dirty="0"/>
              <a:t>Зелени пут - Партнерство за зелено пословање. Еразмус+ KA210-ADU - Мала партнерства у образовању одраслих. Пројекат 2023-2-RS01-KA210-ADU-000184311. Лесковац 2025.</a:t>
            </a:r>
          </a:p>
          <a:p>
            <a:pPr marL="342900" indent="-342900" algn="just">
              <a:buFont typeface="Wingdings" panose="05000000000000000000" pitchFamily="2" charset="2"/>
              <a:buChar char="q"/>
            </a:pPr>
            <a:endParaRPr lang="en-US" dirty="0">
              <a:solidFill>
                <a:srgbClr val="FF0000"/>
              </a:solidFill>
            </a:endParaRPr>
          </a:p>
          <a:p>
            <a:pPr marL="342900" indent="-342900" algn="just">
              <a:buFont typeface="Wingdings" panose="05000000000000000000" pitchFamily="2" charset="2"/>
              <a:buChar char="q"/>
            </a:pPr>
            <a:r>
              <a:rPr lang="ru-RU" dirty="0">
                <a:solidFill>
                  <a:srgbClr val="FF0000"/>
                </a:solidFill>
              </a:rPr>
              <a:t>Практични водич за озелењавање пословања</a:t>
            </a:r>
          </a:p>
          <a:p>
            <a:pPr marL="342900" indent="-342900" algn="just">
              <a:buFont typeface="Wingdings" panose="05000000000000000000" pitchFamily="2" charset="2"/>
              <a:buChar char="q"/>
            </a:pPr>
            <a:r>
              <a:rPr lang="ru-RU" dirty="0">
                <a:solidFill>
                  <a:srgbClr val="FF0000"/>
                </a:solidFill>
              </a:rPr>
              <a:t>Кратак водич за озелењавање пословања</a:t>
            </a:r>
          </a:p>
          <a:p>
            <a:pPr marL="342900" indent="-342900" algn="just">
              <a:buFont typeface="Wingdings" panose="05000000000000000000" pitchFamily="2" charset="2"/>
              <a:buChar char="q"/>
            </a:pPr>
            <a:r>
              <a:rPr lang="ru-RU" dirty="0">
                <a:solidFill>
                  <a:srgbClr val="FF0000"/>
                </a:solidFill>
              </a:rPr>
              <a:t>Брошура "Зелена Европа - Примери добре праксе озелењавања пословања"</a:t>
            </a:r>
          </a:p>
          <a:p>
            <a:pPr marL="342900" indent="-342900" algn="just">
              <a:buFont typeface="Wingdings" panose="05000000000000000000" pitchFamily="2" charset="2"/>
              <a:buChar char="q"/>
            </a:pPr>
            <a:r>
              <a:rPr lang="ru-RU" dirty="0">
                <a:solidFill>
                  <a:srgbClr val="FF0000"/>
                </a:solidFill>
              </a:rPr>
              <a:t>Модел бизнис плана/стратегије озелењавања пословања</a:t>
            </a:r>
            <a:endParaRPr lang="en-US" dirty="0">
              <a:solidFill>
                <a:srgbClr val="FF0000"/>
              </a:solidFill>
            </a:endParaRPr>
          </a:p>
          <a:p>
            <a:pPr marL="342900" indent="-342900" algn="just">
              <a:buFont typeface="Wingdings" panose="05000000000000000000" pitchFamily="2" charset="2"/>
              <a:buChar char="q"/>
            </a:pPr>
            <a:endParaRPr lang="ru-RU" dirty="0"/>
          </a:p>
          <a:p>
            <a:pPr marL="342900" indent="-342900" algn="just">
              <a:buFont typeface="+mj-lt"/>
              <a:buAutoNum type="arabicPeriod" startAt="2"/>
            </a:pPr>
            <a:r>
              <a:rPr lang="en-GB" dirty="0"/>
              <a:t>Free Professional PowerPoint Templates </a:t>
            </a:r>
            <a:r>
              <a:rPr lang="en-GB" dirty="0">
                <a:hlinkClick r:id="rId3"/>
              </a:rPr>
              <a:t>https://www.slideegg.com/</a:t>
            </a:r>
            <a:endParaRPr lang="en-GB" dirty="0"/>
          </a:p>
        </p:txBody>
      </p:sp>
    </p:spTree>
    <p:extLst>
      <p:ext uri="{BB962C8B-B14F-4D97-AF65-F5344CB8AC3E}">
        <p14:creationId xmlns:p14="http://schemas.microsoft.com/office/powerpoint/2010/main" val="747514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1889</TotalTime>
  <Words>2095</Words>
  <Application>Microsoft Office PowerPoint</Application>
  <PresentationFormat>Widescreen</PresentationFormat>
  <Paragraphs>92</Paragraphs>
  <Slides>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Courier New</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Goran Milenkovic</dc:creator>
  <cp:lastModifiedBy>Goran Milenkovic</cp:lastModifiedBy>
  <cp:revision>107</cp:revision>
  <dcterms:created xsi:type="dcterms:W3CDTF">2020-07-22T04:20:20Z</dcterms:created>
  <dcterms:modified xsi:type="dcterms:W3CDTF">2025-04-06T11:31:02Z</dcterms:modified>
</cp:coreProperties>
</file>